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307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309" r:id="rId14"/>
    <p:sldId id="310" r:id="rId15"/>
    <p:sldId id="311" r:id="rId16"/>
    <p:sldId id="312" r:id="rId17"/>
    <p:sldId id="340" r:id="rId18"/>
    <p:sldId id="313" r:id="rId19"/>
    <p:sldId id="314" r:id="rId20"/>
    <p:sldId id="315" r:id="rId21"/>
    <p:sldId id="356" r:id="rId22"/>
    <p:sldId id="359" r:id="rId23"/>
    <p:sldId id="360" r:id="rId24"/>
    <p:sldId id="361" r:id="rId25"/>
    <p:sldId id="324" r:id="rId26"/>
    <p:sldId id="362" r:id="rId27"/>
    <p:sldId id="343" r:id="rId28"/>
    <p:sldId id="331" r:id="rId29"/>
    <p:sldId id="332" r:id="rId30"/>
    <p:sldId id="333" r:id="rId31"/>
    <p:sldId id="372" r:id="rId32"/>
    <p:sldId id="373" r:id="rId33"/>
    <p:sldId id="348" r:id="rId34"/>
    <p:sldId id="349" r:id="rId35"/>
    <p:sldId id="350" r:id="rId36"/>
    <p:sldId id="374" r:id="rId37"/>
    <p:sldId id="363" r:id="rId38"/>
    <p:sldId id="346" r:id="rId39"/>
    <p:sldId id="345" r:id="rId40"/>
    <p:sldId id="347" r:id="rId41"/>
    <p:sldId id="366" r:id="rId42"/>
    <p:sldId id="328" r:id="rId43"/>
    <p:sldId id="335" r:id="rId44"/>
    <p:sldId id="336" r:id="rId45"/>
    <p:sldId id="337" r:id="rId46"/>
    <p:sldId id="338" r:id="rId47"/>
    <p:sldId id="339" r:id="rId4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0000"/>
    <a:srgbClr val="E48312"/>
    <a:srgbClr val="FBE6CE"/>
    <a:srgbClr val="00CC00"/>
    <a:srgbClr val="3333FF"/>
    <a:srgbClr val="FF0066"/>
    <a:srgbClr val="FFCCFF"/>
    <a:srgbClr val="CCD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22" autoAdjust="0"/>
  </p:normalViewPr>
  <p:slideViewPr>
    <p:cSldViewPr snapToGrid="0">
      <p:cViewPr varScale="1">
        <p:scale>
          <a:sx n="76" d="100"/>
          <a:sy n="76" d="100"/>
        </p:scale>
        <p:origin x="242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29AA2-9184-4FD8-85F6-F3AB8DE8AA23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BBFFC-21AA-48E1-BBEA-3CD4665B2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0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lin_limin/article/details/81048411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hlinkClick r:id="rId3"/>
              </a:rPr>
              <a:t>https://blog.csdn.net/lin_limin/article/details/81048411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D748-C50B-4B75-87B0-0858EB3F14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3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≥</m:t>
                      </m:r>
                      <m:rad>
                        <m:ra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altLang="zh-CN" b="0" i="0" smtClean="0">
                    <a:latin typeface="Cambria Math" panose="02040503050406030204" pitchFamily="18" charset="0"/>
                  </a:rPr>
                  <a:t>log⁡((∑24_(𝑖=1)^𝑛▒𝑥_𝑖 )/𝑛)≥(∑24_(𝑖=1)^𝑛▒log⁡(𝑥_𝑖 ) )/𝑛⇒(𝑥_1+𝑥_2+…+𝑥_𝑛)/𝑛≥√(𝑛&amp;𝑥_1+𝑥_2+…+𝑥_𝑛 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32FC4-6AAD-464F-B91D-0C885F58E77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51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410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补充：</a:t>
            </a:r>
            <a:r>
              <a:rPr lang="en-US" altLang="zh-CN" dirty="0"/>
              <a:t>Mean-Shift</a:t>
            </a:r>
            <a:r>
              <a:rPr lang="zh-CN" altLang="en-US"/>
              <a:t>算法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D748-C50B-4B75-87B0-0858EB3F147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59786"/>
            <a:ext cx="12188825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AA4AD1-2502-46F7-8217-3ED57B0BF13F}" type="datetime1">
              <a:rPr lang="en-US" altLang="zh-TW" smtClean="0"/>
              <a:t>12/9/2021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B77AB6-A536-43F3-9826-6CD10DB7A8AC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4" y="6399635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906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145C5-6C86-4F3E-8859-C238D769D98E}" type="datetime1">
              <a:rPr lang="en-US" altLang="zh-TW" smtClean="0"/>
              <a:t>12/9/2021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49EC9-DD13-454A-BEC9-CFD8877B7E7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2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4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7CEA40-8D19-4EE0-9C7C-9DB1439EA308}" type="datetime1">
              <a:rPr lang="en-US" altLang="zh-TW" smtClean="0"/>
              <a:t>12/9/2021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2C3DE-445A-4A22-8308-9ED99E09161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912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7C1D5C2-0FCF-4A27-B75D-1CED89CB7297}" type="datetime1">
              <a:rPr lang="en-US" altLang="en-US" smtClean="0"/>
              <a:t>12/9/2021</a:t>
            </a:fld>
            <a:endParaRPr lang="en-US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Human Computer Interaction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0FE1A20-854F-4752-8431-01006330E41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51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882" indent="-339717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091" indent="-333366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B77F1C-5E99-4DBB-9EB9-2B7924956584}" type="datetime1">
              <a:rPr lang="en-US" altLang="zh-TW" smtClean="0"/>
              <a:t>12/9/2021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7070" y="6459791"/>
            <a:ext cx="13120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228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D733D-56CC-4FC2-9F29-FF7D7266FA73}" type="datetime1">
              <a:rPr lang="en-US" altLang="zh-TW" smtClean="0"/>
              <a:t>12/9/2021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C3B0A-9A00-4550-ACAD-06E36F74457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95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41"/>
            <a:ext cx="4937760" cy="40233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6E768-6AD1-48CD-B15E-14B40548B181}" type="datetime1">
              <a:rPr lang="en-US" altLang="zh-TW" smtClean="0"/>
              <a:t>12/9/2021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5E233-F18C-4DC5-93D6-052FE4DA490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384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868DB-126F-418B-B37B-9749563D4D1D}" type="datetime1">
              <a:rPr lang="en-US" altLang="zh-TW" smtClean="0"/>
              <a:t>12/9/2021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A789B-D082-4F85-A170-B06446C3BDF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972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C7801-8950-4AAC-9FA2-048F6855C9B1}" type="datetime1">
              <a:rPr lang="en-US" altLang="zh-TW" smtClean="0"/>
              <a:t>12/9/2021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527AC-74EB-4EE5-94EE-190C0152E5DA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490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F6974-F6FC-4E98-9119-8CAA3284D707}" type="datetime1">
              <a:rPr lang="en-US" altLang="zh-TW" smtClean="0"/>
              <a:t>12/9/2021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1F828-2D39-48F5-B4EE-EC7CCB58113D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175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3" y="731520"/>
            <a:ext cx="6679191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5" y="6459791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0F60818-8A61-4823-B2CC-E9CA9F277943}" type="datetime1">
              <a:rPr lang="en-US" altLang="zh-TW" smtClean="0"/>
              <a:t>12/9/2021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91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rgbClr val="637052"/>
                </a:solidFill>
              </a:rPr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D47578-4A8C-4275-B392-43F1AAA4A0B6}" type="slidenum">
              <a:rPr lang="zh-TW" altLang="en-US" smtClean="0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6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E400C4-02C7-4E02-8D31-91FF9F35A4E6}" type="datetime1">
              <a:rPr lang="en-US" altLang="zh-TW" smtClean="0"/>
              <a:t>12/9/2021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462DA-4C31-479E-96E8-20A498E018B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977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3772" y="116789"/>
            <a:ext cx="10694125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772" y="856989"/>
            <a:ext cx="10694125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5" y="6459791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E871A5-B3CB-4532-9D48-2A351FD184C4}" type="datetime1">
              <a:rPr lang="en-US" altLang="zh-TW" smtClean="0"/>
              <a:t>12/9/2021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91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2" y="64597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C2C3DE-445A-4A22-8308-9ED99E09161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0" name="Straight Connector 9"/>
          <p:cNvCxnSpPr/>
          <p:nvPr/>
        </p:nvCxnSpPr>
        <p:spPr>
          <a:xfrm>
            <a:off x="783772" y="796832"/>
            <a:ext cx="106941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53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0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00" indent="-331780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091" indent="-333366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4.emf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45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1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Gaussian Mixture Models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/>
              <a:t>School of software engineering</a:t>
            </a:r>
          </a:p>
          <a:p>
            <a:r>
              <a:rPr lang="en-US" dirty="0" err="1"/>
              <a:t>Tongji</a:t>
            </a:r>
            <a:r>
              <a:rPr lang="en-US" dirty="0"/>
              <a:t> university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1075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Most slides come from http://www.inf.ed.ac.uk/teaching/courses/asr/2020-21/asr05-hmm-algorithms.pdf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77AB6-A536-43F3-9826-6CD10DB7A8AC}" type="slidenum">
              <a:rPr lang="zh-TW" altLang="en-US" smtClean="0"/>
              <a:pPr>
                <a:defRPr/>
              </a:pPr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7682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Exercise – maximum likelihood estimation (MLE)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Consider the log likelihood of a set of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dirty="0"/>
                  <a:t> training data points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being generated by a Gaussian with mean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By maximizing the log likelihood function with respect to show that the maximum likelihood estimate for the mean is indeed the sample mean: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987218" y="4923801"/>
                <a:ext cx="2287229" cy="1130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18" y="4923801"/>
                <a:ext cx="2287229" cy="11307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934780" y="1612484"/>
                <a:ext cx="8392106" cy="2076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func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=−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780" y="1612484"/>
                <a:ext cx="8392106" cy="20768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43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multivariate Gaussian distribution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</a:t>
                </a:r>
                <a:r>
                  <a:rPr lang="en-US" altLang="zh-CN" i="1" dirty="0"/>
                  <a:t>D</a:t>
                </a:r>
                <a:r>
                  <a:rPr lang="en-US" altLang="zh-CN" dirty="0"/>
                  <a:t>-dimensional vector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 err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 dirty="0" err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dirty="0"/>
                  <a:t> follows a multivariate Gaussian (or normal) distribution if it has a probability density function of the following form: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The pdf is parameterized by the mean vector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dirty="0"/>
                  <a:t> and the covariance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𝐷𝐷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The 1-dimensional Gaussian is a special case of this pdf</a:t>
                </a:r>
              </a:p>
              <a:p>
                <a:r>
                  <a:rPr lang="en-US" altLang="zh-CN" dirty="0"/>
                  <a:t>The argument to the exponential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0.5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referred to as a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quadratic form</a:t>
                </a:r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22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494599" y="1701929"/>
                <a:ext cx="5272469" cy="923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599" y="1701929"/>
                <a:ext cx="5272469" cy="9239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80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Covariance matrix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mean vector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zh-CN" dirty="0"/>
                  <a:t> is the expectation of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The covariance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zh-CN" dirty="0"/>
                  <a:t> is the expectation of the deviation of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dirty="0"/>
                  <a:t> from the mean: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zh-CN" dirty="0"/>
                  <a:t> is a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dirty="0"/>
                  <a:t> symmetric matrix: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The sign of the covariance helps to determine the relationship between two components:</a:t>
                </a:r>
              </a:p>
              <a:p>
                <a:pPr lvl="1"/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 is large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is large, then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will tend to be positive;</a:t>
                </a:r>
              </a:p>
              <a:p>
                <a:pPr lvl="1"/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 is small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is large, then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/>
                  <a:t>will tend to be negative.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7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499602" y="1377882"/>
                <a:ext cx="12624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602" y="1377882"/>
                <a:ext cx="1262460" cy="369332"/>
              </a:xfrm>
              <a:prstGeom prst="rect">
                <a:avLst/>
              </a:prstGeom>
              <a:blipFill>
                <a:blip r:embed="rId3"/>
                <a:stretch>
                  <a:fillRect l="-5314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528471" y="2489868"/>
                <a:ext cx="32047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71" y="2489868"/>
                <a:ext cx="3204723" cy="369332"/>
              </a:xfrm>
              <a:prstGeom prst="rect">
                <a:avLst/>
              </a:prstGeom>
              <a:blipFill>
                <a:blip r:embed="rId4"/>
                <a:stretch>
                  <a:fillRect l="-1901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252913" y="3579108"/>
                <a:ext cx="7755841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dirty="0" err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i="1" dirty="0" err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13" y="3579108"/>
                <a:ext cx="7755841" cy="4255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57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Spherical Gaussian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 algn="ctr"/>
                <a:r>
                  <a:rPr lang="en-US" altLang="zh-CN" dirty="0"/>
                  <a:t>NB: Correlation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𝑗𝑗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(−1≤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≤1)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37" y="955400"/>
            <a:ext cx="4560352" cy="34059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89" y="955400"/>
            <a:ext cx="4560352" cy="340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64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Diagonal Covariance Gaussian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 algn="ctr"/>
                <a:r>
                  <a:rPr lang="en-US" altLang="zh-CN" dirty="0"/>
                  <a:t>NB: Correlation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𝑗𝑗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(−1≤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≤1)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37" y="955400"/>
            <a:ext cx="4560352" cy="34059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89" y="955400"/>
            <a:ext cx="4560352" cy="340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65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Full covariance Gaussian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=−0.5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 algn="ctr"/>
                <a:r>
                  <a:rPr lang="en-US" altLang="zh-CN" dirty="0"/>
                  <a:t>NB: Correlation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𝑗𝑗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(−1≤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≤1)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37" y="955400"/>
            <a:ext cx="4560352" cy="34059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89" y="955400"/>
            <a:ext cx="4560352" cy="340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96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3772" y="116789"/>
            <a:ext cx="11408228" cy="68004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Parameter estimation of a multivariate Gaussian distribution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It is possible to show that the mean 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acc>
                  </m:oMath>
                </a14:m>
                <a:r>
                  <a:rPr lang="en-US" altLang="zh-CN" dirty="0"/>
                  <a:t> and covariance matrix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acc>
                  </m:oMath>
                </a14:m>
                <a:r>
                  <a:rPr lang="en-US" altLang="zh-CN" dirty="0"/>
                  <a:t> that maximize the likelihood of the training data are given by: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NB: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dirty="0"/>
                  <a:t> denotes either the number of samples or vector transpose depending on context.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330485" y="1740016"/>
                <a:ext cx="3531030" cy="2076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</m:ac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ac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acc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acc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485" y="1740016"/>
                <a:ext cx="3531030" cy="20768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472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12F56-B040-4DBC-98EC-4F9EC3CF4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data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64A85D-F219-4C19-8DB7-27FFB9AD3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E54D5A-08AF-42C2-9183-465971B9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51D73AD-D5BB-44A0-8CF0-DB4A5643D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033" y="1123367"/>
            <a:ext cx="6454966" cy="510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12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Maximum likelihood fit to a Gaussian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7A833A-D801-4AFD-A992-0CBBF06C6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810B305-AF34-49E5-A7D4-8A169EB32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033" y="1149348"/>
            <a:ext cx="6157158" cy="504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24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in clusters (example 1)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70" y="857236"/>
            <a:ext cx="6840528" cy="5108907"/>
          </a:xfr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842787" y="6026543"/>
                <a:ext cx="56244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=0.2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787" y="6026543"/>
                <a:ext cx="5624488" cy="369332"/>
              </a:xfrm>
              <a:prstGeom prst="rect">
                <a:avLst/>
              </a:prstGeom>
              <a:blipFill>
                <a:blip r:embed="rId3"/>
                <a:stretch>
                  <a:fillRect l="-650" t="-1667" r="-65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03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Univariate and multivariate Gaussians</a:t>
            </a:r>
          </a:p>
          <a:p>
            <a:r>
              <a:rPr lang="en-US" altLang="zh-CN" dirty="0"/>
              <a:t>Gaussian mixture models</a:t>
            </a:r>
          </a:p>
          <a:p>
            <a:r>
              <a:rPr lang="en-US" altLang="zh-CN" dirty="0"/>
              <a:t>GMM estimation with the EM algorithm</a:t>
            </a:r>
          </a:p>
          <a:p>
            <a:r>
              <a:rPr lang="en-US" altLang="zh-CN" dirty="0"/>
              <a:t>Using GMMs with HMMs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376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1 fit by a Gaussian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842787" y="6026543"/>
                <a:ext cx="6512039" cy="653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787" y="6026543"/>
                <a:ext cx="6512039" cy="6531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70" y="857235"/>
            <a:ext cx="6840528" cy="510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17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8/20/2016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26" y="1600201"/>
            <a:ext cx="5257800" cy="451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42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8/20/2016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371600"/>
            <a:ext cx="6129944" cy="4597458"/>
          </a:xfrm>
        </p:spPr>
      </p:pic>
    </p:spTree>
    <p:extLst>
      <p:ext uri="{BB962C8B-B14F-4D97-AF65-F5344CB8AC3E}">
        <p14:creationId xmlns:p14="http://schemas.microsoft.com/office/powerpoint/2010/main" val="551281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8/20/2016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28" y="1579019"/>
            <a:ext cx="6933333" cy="4000000"/>
          </a:xfrm>
        </p:spPr>
      </p:pic>
    </p:spTree>
    <p:extLst>
      <p:ext uri="{BB962C8B-B14F-4D97-AF65-F5344CB8AC3E}">
        <p14:creationId xmlns:p14="http://schemas.microsoft.com/office/powerpoint/2010/main" val="2820678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8/20/2016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24911"/>
            <a:ext cx="6933333" cy="4000000"/>
          </a:xfr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68" y="2878782"/>
            <a:ext cx="69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7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Gaussian mixture model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dirty="0"/>
                  <a:t>A more  flexible form of density estimation is made up of a linear combination of component densities:</a:t>
                </a:r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r>
                  <a:rPr lang="en-US" altLang="zh-CN" dirty="0"/>
                  <a:t>This is called a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mixture model</a:t>
                </a:r>
                <a:r>
                  <a:rPr lang="en-US" altLang="zh-CN" dirty="0"/>
                  <a:t> or a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mixture density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 component densities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dirty="0"/>
                  <a:t>: mixing parameters</a:t>
                </a:r>
              </a:p>
              <a:p>
                <a:r>
                  <a:rPr lang="en-US" altLang="zh-CN" dirty="0"/>
                  <a:t>In this case an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dirty="0"/>
                  <a:t>-component Gaussian mixture model is an appropriate density function: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Given enough components, this family of functions can model any distribution.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7" t="-1568" b="-4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319742" y="1553417"/>
                <a:ext cx="7552516" cy="1138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nary>
                        <m:naryPr>
                          <m:chr m:val="∑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nary>
                        <m:naryPr>
                          <m:chr m:val="∑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742" y="1553417"/>
                <a:ext cx="7552516" cy="11382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线形标注 2(无边框) 16">
            <a:extLst>
              <a:ext uri="{FF2B5EF4-FFF2-40B4-BE49-F238E27FC236}">
                <a16:creationId xmlns:a16="http://schemas.microsoft.com/office/drawing/2014/main" id="{6B5D8A72-5EE6-48A0-AA25-436F3DEFFA1C}"/>
              </a:ext>
            </a:extLst>
          </p:cNvPr>
          <p:cNvSpPr/>
          <p:nvPr/>
        </p:nvSpPr>
        <p:spPr>
          <a:xfrm>
            <a:off x="8832909" y="3012548"/>
            <a:ext cx="2834520" cy="375557"/>
          </a:xfrm>
          <a:prstGeom prst="callout2">
            <a:avLst>
              <a:gd name="adj1" fmla="val 46194"/>
              <a:gd name="adj2" fmla="val -1999"/>
              <a:gd name="adj3" fmla="val 41274"/>
              <a:gd name="adj4" fmla="val -16503"/>
              <a:gd name="adj5" fmla="val -167329"/>
              <a:gd name="adj6" fmla="val -703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Mixture coefficient</a:t>
            </a:r>
          </a:p>
        </p:txBody>
      </p:sp>
      <p:sp>
        <p:nvSpPr>
          <p:cNvPr id="9" name="圆角矩形 15">
            <a:extLst>
              <a:ext uri="{FF2B5EF4-FFF2-40B4-BE49-F238E27FC236}">
                <a16:creationId xmlns:a16="http://schemas.microsoft.com/office/drawing/2014/main" id="{D3F5DCE8-6B73-4EAD-9DD5-ACF72899F68E}"/>
              </a:ext>
            </a:extLst>
          </p:cNvPr>
          <p:cNvSpPr/>
          <p:nvPr/>
        </p:nvSpPr>
        <p:spPr>
          <a:xfrm>
            <a:off x="6566124" y="1861290"/>
            <a:ext cx="492943" cy="522514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260713E-6709-4F32-9B21-3B8A05B964F6}"/>
                  </a:ext>
                </a:extLst>
              </p:cNvPr>
              <p:cNvSpPr txBox="1"/>
              <p:nvPr/>
            </p:nvSpPr>
            <p:spPr>
              <a:xfrm>
                <a:off x="3033577" y="4886273"/>
                <a:ext cx="5513689" cy="1045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260713E-6709-4F32-9B21-3B8A05B96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577" y="4886273"/>
                <a:ext cx="5513689" cy="10459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5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5E77A5B-6769-4EE1-847B-CA93984591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process of generating a sample</a:t>
                </a:r>
              </a:p>
              <a:p>
                <a:pPr lvl="1"/>
                <a:r>
                  <a:rPr lang="en-US" altLang="zh-CN" dirty="0"/>
                  <a:t>Select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mixture component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Sampling using pdf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/>
                  <a:t>of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mixture component</a:t>
                </a:r>
              </a:p>
              <a:p>
                <a:r>
                  <a:rPr lang="en-US" altLang="zh-CN" dirty="0"/>
                  <a:t>Suppose samples in the training set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are sampled in the aforementioned process.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∈{1,2,…,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be the mixture component generating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Based on Bayes theorem,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5E77A5B-6769-4EE1-847B-CA93984591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1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圆角矩形 9">
            <a:extLst>
              <a:ext uri="{FF2B5EF4-FFF2-40B4-BE49-F238E27FC236}">
                <a16:creationId xmlns:a16="http://schemas.microsoft.com/office/drawing/2014/main" id="{6602E38D-F793-400E-B7C3-B2F4E58039C8}"/>
              </a:ext>
            </a:extLst>
          </p:cNvPr>
          <p:cNvSpPr/>
          <p:nvPr/>
        </p:nvSpPr>
        <p:spPr>
          <a:xfrm>
            <a:off x="2717362" y="4154353"/>
            <a:ext cx="2151066" cy="522514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D5DB423-F960-4278-97DE-AF3B8FBAB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Gaussian mixture model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053802-699E-4EDB-AA40-FD8D894D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B344A23-4E31-4F00-8012-5F7D6C2BFF7E}"/>
                  </a:ext>
                </a:extLst>
              </p:cNvPr>
              <p:cNvSpPr txBox="1"/>
              <p:nvPr/>
            </p:nvSpPr>
            <p:spPr>
              <a:xfrm>
                <a:off x="2717362" y="3993798"/>
                <a:ext cx="6131102" cy="1591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B344A23-4E31-4F00-8012-5F7D6C2BF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362" y="3993798"/>
                <a:ext cx="6131102" cy="15911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线形标注 2(无边框) 10">
                <a:extLst>
                  <a:ext uri="{FF2B5EF4-FFF2-40B4-BE49-F238E27FC236}">
                    <a16:creationId xmlns:a16="http://schemas.microsoft.com/office/drawing/2014/main" id="{CFD47411-23FC-4D76-80CF-EE56920EAEEC}"/>
                  </a:ext>
                </a:extLst>
              </p:cNvPr>
              <p:cNvSpPr/>
              <p:nvPr/>
            </p:nvSpPr>
            <p:spPr>
              <a:xfrm>
                <a:off x="1233068" y="5339061"/>
                <a:ext cx="3416757" cy="388399"/>
              </a:xfrm>
              <a:prstGeom prst="callout2">
                <a:avLst>
                  <a:gd name="adj1" fmla="val -41153"/>
                  <a:gd name="adj2" fmla="val 22047"/>
                  <a:gd name="adj3" fmla="val -181216"/>
                  <a:gd name="adj4" fmla="val 31335"/>
                  <a:gd name="adj5" fmla="val -224872"/>
                  <a:gd name="adj6" fmla="val 42778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posterior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generated by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 err="1">
                    <a:solidFill>
                      <a:schemeClr val="tx1"/>
                    </a:solidFill>
                  </a:rPr>
                  <a:t>-th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component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线形标注 2(无边框) 10">
                <a:extLst>
                  <a:ext uri="{FF2B5EF4-FFF2-40B4-BE49-F238E27FC236}">
                    <a16:creationId xmlns:a16="http://schemas.microsoft.com/office/drawing/2014/main" id="{CFD47411-23FC-4D76-80CF-EE56920EA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68" y="5339061"/>
                <a:ext cx="3416757" cy="388399"/>
              </a:xfrm>
              <a:prstGeom prst="callout2">
                <a:avLst>
                  <a:gd name="adj1" fmla="val -41153"/>
                  <a:gd name="adj2" fmla="val 22047"/>
                  <a:gd name="adj3" fmla="val -181216"/>
                  <a:gd name="adj4" fmla="val 31335"/>
                  <a:gd name="adj5" fmla="val -224872"/>
                  <a:gd name="adj6" fmla="val 42778"/>
                </a:avLst>
              </a:prstGeom>
              <a:blipFill>
                <a:blip r:embed="rId4"/>
                <a:stretch>
                  <a:fillRect l="-108333" r="-220000" b="-10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873C258-CC9E-44A0-9B3B-9CE4E14F14B8}"/>
                  </a:ext>
                </a:extLst>
              </p:cNvPr>
              <p:cNvSpPr txBox="1"/>
              <p:nvPr/>
            </p:nvSpPr>
            <p:spPr>
              <a:xfrm>
                <a:off x="1922455" y="4154353"/>
                <a:ext cx="406201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873C258-CC9E-44A0-9B3B-9CE4E14F1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455" y="4154353"/>
                <a:ext cx="406201" cy="399084"/>
              </a:xfrm>
              <a:prstGeom prst="rect">
                <a:avLst/>
              </a:prstGeom>
              <a:blipFill>
                <a:blip r:embed="rId5"/>
                <a:stretch>
                  <a:fillRect l="-16418" r="-10448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39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img3.redocn.com/20120415/Redocn_20120415040828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6720"/>
          <a:stretch/>
        </p:blipFill>
        <p:spPr bwMode="auto">
          <a:xfrm>
            <a:off x="7571803" y="3541198"/>
            <a:ext cx="3081663" cy="28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Gaussian mixture model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altLang="zh-CN" dirty="0"/>
                  <a:t> are known,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can be easily computed</a:t>
                </a:r>
              </a:p>
              <a:p>
                <a:r>
                  <a:rPr lang="en-US" altLang="zh-CN" dirty="0"/>
                  <a:t>However,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altLang="zh-CN" dirty="0"/>
                  <a:t> are unknown</a:t>
                </a:r>
              </a:p>
              <a:p>
                <a:r>
                  <a:rPr lang="en-US" altLang="zh-CN" dirty="0"/>
                  <a:t>Complete data: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8/20/2016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122913" y="5119434"/>
                <a:ext cx="5868488" cy="910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800" dirty="0">
                    <a:solidFill>
                      <a:srgbClr val="FF0000"/>
                    </a:solidFill>
                  </a:rPr>
                  <a:t>How to determine parameters </a:t>
                </a:r>
                <a14:m>
                  <m:oMath xmlns:m="http://schemas.openxmlformats.org/officeDocument/2006/math"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{(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zh-CN" altLang="en-US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)|1≤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800" dirty="0">
                    <a:solidFill>
                      <a:srgbClr val="FF0000"/>
                    </a:solidFill>
                  </a:rPr>
                  <a:t> in GMM?</a:t>
                </a: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913" y="5119434"/>
                <a:ext cx="5868488" cy="910762"/>
              </a:xfrm>
              <a:prstGeom prst="rect">
                <a:avLst/>
              </a:prstGeom>
              <a:blipFill>
                <a:blip r:embed="rId4"/>
                <a:stretch>
                  <a:fillRect l="-519" t="-11409" r="-519" b="-154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069BB20-3833-4EB8-A349-1147D1C66AB6}"/>
                  </a:ext>
                </a:extLst>
              </p:cNvPr>
              <p:cNvSpPr txBox="1"/>
              <p:nvPr/>
            </p:nvSpPr>
            <p:spPr>
              <a:xfrm>
                <a:off x="3025187" y="955400"/>
                <a:ext cx="5711755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069BB20-3833-4EB8-A349-1147D1C66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187" y="955400"/>
                <a:ext cx="5711755" cy="10384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50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expected value of a function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zh-CN" altLang="zh-CN" dirty="0"/>
                  <a:t>Let </a:t>
                </a:r>
                <a14:m>
                  <m:oMath xmlns:m="http://schemas.openxmlformats.org/officeDocument/2006/math">
                    <m:r>
                      <a:rPr lang="zh-CN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zh-CN" dirty="0"/>
                  <a:t> be a random variable whose PDF is 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zh-CN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dirty="0"/>
                  <a:t>, and </a:t>
                </a:r>
                <a14:m>
                  <m:oMath xmlns:m="http://schemas.openxmlformats.org/officeDocument/2006/math">
                    <m:r>
                      <a:rPr lang="zh-CN" altLang="zh-CN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zh-CN" altLang="zh-CN" dirty="0"/>
                  <a:t> a function of random variable </a:t>
                </a:r>
                <a14:m>
                  <m:oMath xmlns:m="http://schemas.openxmlformats.org/officeDocument/2006/math">
                    <m:r>
                      <a:rPr lang="zh-CN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zh-CN" dirty="0"/>
                  <a:t>. </a:t>
                </a:r>
                <a:endParaRPr lang="en-US" altLang="zh-CN" dirty="0"/>
              </a:p>
              <a:p>
                <a:r>
                  <a:rPr lang="en-US" altLang="zh-CN" dirty="0"/>
                  <a:t>The expected value of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zh-CN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</a:p>
              <a:p>
                <a:pPr algn="ctr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1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285645" y="2350885"/>
                <a:ext cx="5672963" cy="955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≜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645" y="2350885"/>
                <a:ext cx="5672963" cy="9551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762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Pre-requisite: Jensen’s inequality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Finite Form: Suppose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 is a real  concave function,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in its domain, and positive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, Jensen’s inequality can be stated as:</a:t>
                </a:r>
              </a:p>
              <a:p>
                <a:pPr algn="ctr"/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with equality holding only 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 is an affine function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49345" y="6365191"/>
            <a:ext cx="984019" cy="365125"/>
          </a:xfrm>
        </p:spPr>
        <p:txBody>
          <a:bodyPr/>
          <a:lstStyle/>
          <a:p>
            <a:fld id="{0E6D59EA-74EB-4426-9363-A4C6AA2DED66}" type="slidenum">
              <a:rPr lang="en-US" smtClean="0"/>
              <a:t>29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t="2273" b="-1883"/>
          <a:stretch/>
        </p:blipFill>
        <p:spPr>
          <a:xfrm>
            <a:off x="6208393" y="3405349"/>
            <a:ext cx="4422579" cy="3452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8594800" y="4205608"/>
                <a:ext cx="19500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800" y="4205608"/>
                <a:ext cx="1950021" cy="276999"/>
              </a:xfrm>
              <a:prstGeom prst="rect">
                <a:avLst/>
              </a:prstGeom>
              <a:blipFill>
                <a:blip r:embed="rId5"/>
                <a:stretch>
                  <a:fillRect l="-3750" t="-2222" r="-4063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7317957" y="5449548"/>
                <a:ext cx="2271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957" y="5449548"/>
                <a:ext cx="2271006" cy="276999"/>
              </a:xfrm>
              <a:prstGeom prst="rect">
                <a:avLst/>
              </a:prstGeom>
              <a:blipFill>
                <a:blip r:embed="rId6"/>
                <a:stretch>
                  <a:fillRect l="-3217" t="-2222" r="-3217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/>
          <p:cNvCxnSpPr/>
          <p:nvPr/>
        </p:nvCxnSpPr>
        <p:spPr>
          <a:xfrm flipV="1">
            <a:off x="7208860" y="4577264"/>
            <a:ext cx="0" cy="184637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9698060" y="5499147"/>
            <a:ext cx="0" cy="92449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206378" y="4577264"/>
            <a:ext cx="2489200" cy="92188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8910660" y="4551797"/>
            <a:ext cx="0" cy="184637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274063" y="5837318"/>
                <a:ext cx="3071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 1−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063" y="5837318"/>
                <a:ext cx="3071675" cy="461665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683277" y="1976060"/>
                <a:ext cx="3467551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277" y="1976060"/>
                <a:ext cx="3467551" cy="9221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1974047" y="3524642"/>
            <a:ext cx="4272455" cy="202009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2100171" y="3598435"/>
                <a:ext cx="4028192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altLang="zh-CN" sz="2000" dirty="0">
                    <a:cs typeface="Arial" panose="020B0604020202020204" pitchFamily="34" charset="0"/>
                  </a:rPr>
                  <a:t>If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cs typeface="Arial" panose="020B0604020202020204" pitchFamily="34" charset="0"/>
                  </a:rPr>
                  <a:t>is affine, there is an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cs typeface="Arial" panose="020B0604020202020204" pitchFamily="34" charset="0"/>
                  </a:rPr>
                  <a:t>matrix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sz="2000" dirty="0">
                    <a:cs typeface="Arial" panose="020B0604020202020204" pitchFamily="34" charset="0"/>
                  </a:rPr>
                  <a:t> and a vector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cs typeface="Arial" panose="020B0604020202020204" pitchFamily="34" charset="0"/>
                  </a:rPr>
                  <a:t>such that:</a:t>
                </a:r>
              </a:p>
              <a:p>
                <a:pPr algn="ctr"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altLang="zh-CN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cs typeface="Arial" panose="020B0604020202020204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altLang="zh-CN" sz="2000" dirty="0"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171" y="3598435"/>
                <a:ext cx="4028192" cy="1862048"/>
              </a:xfrm>
              <a:prstGeom prst="rect">
                <a:avLst/>
              </a:prstGeom>
              <a:blipFill>
                <a:blip r:embed="rId9"/>
                <a:stretch>
                  <a:fillRect l="-1667" t="-1634" r="-1667" b="-49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60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Univariate and multivariate Gaussians</a:t>
            </a:r>
          </a:p>
          <a:p>
            <a:r>
              <a:rPr lang="en-US" altLang="zh-CN" dirty="0"/>
              <a:t>Gaussian mixture models</a:t>
            </a:r>
          </a:p>
          <a:p>
            <a:r>
              <a:rPr lang="en-US" altLang="zh-CN" dirty="0"/>
              <a:t>GMM estimation with the EM algorithm</a:t>
            </a:r>
          </a:p>
          <a:p>
            <a:r>
              <a:rPr lang="en-US" altLang="zh-CN" dirty="0"/>
              <a:t>Using GMMs with HMMs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9922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Pre-requisite: Jensen’s inequality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 is concave, then for all probability measures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dirty="0"/>
                  <a:t> we have that: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altLang="zh-CN" dirty="0"/>
              </a:p>
              <a:p>
                <a:r>
                  <a:rPr lang="en-US" altLang="zh-CN" dirty="0"/>
                  <a:t>with equality holding only 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 is an affine function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30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2974287" y="3747263"/>
            <a:ext cx="1608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Illustration: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095" y="2822022"/>
            <a:ext cx="4422579" cy="3466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8547502" y="3701097"/>
                <a:ext cx="19500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502" y="3701097"/>
                <a:ext cx="1950021" cy="276999"/>
              </a:xfrm>
              <a:prstGeom prst="rect">
                <a:avLst/>
              </a:prstGeom>
              <a:blipFill>
                <a:blip r:embed="rId4"/>
                <a:stretch>
                  <a:fillRect l="-3750" t="-2174" r="-4063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7270659" y="4945037"/>
                <a:ext cx="2271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659" y="4945037"/>
                <a:ext cx="2271006" cy="276999"/>
              </a:xfrm>
              <a:prstGeom prst="rect">
                <a:avLst/>
              </a:prstGeom>
              <a:blipFill>
                <a:blip r:embed="rId5"/>
                <a:stretch>
                  <a:fillRect l="-3226" t="-2174" r="-3495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/>
          <p:cNvCxnSpPr/>
          <p:nvPr/>
        </p:nvCxnSpPr>
        <p:spPr>
          <a:xfrm flipV="1">
            <a:off x="7161562" y="4072753"/>
            <a:ext cx="0" cy="184637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9650762" y="4994636"/>
            <a:ext cx="0" cy="92449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159080" y="4072753"/>
            <a:ext cx="2489200" cy="92188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8863362" y="4047286"/>
            <a:ext cx="0" cy="184637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8869712" y="5844403"/>
            <a:ext cx="0" cy="49259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7826266" y="6100096"/>
                <a:ext cx="2484333" cy="363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 =</m:t>
                      </m:r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sSub>
                        <m:sSubPr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266" y="6100096"/>
                <a:ext cx="2484333" cy="363305"/>
              </a:xfrm>
              <a:prstGeom prst="rect">
                <a:avLst/>
              </a:prstGeom>
              <a:blipFill>
                <a:blip r:embed="rId6"/>
                <a:stretch>
                  <a:fillRect b="-20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2892663" y="4275163"/>
                <a:ext cx="278428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)= 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 1−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663" y="4275163"/>
                <a:ext cx="2784288" cy="830997"/>
              </a:xfrm>
              <a:prstGeom prst="rect">
                <a:avLst/>
              </a:prstGeom>
              <a:blipFill>
                <a:blip r:embed="rId7"/>
                <a:stretch>
                  <a:fillRect l="-6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2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Pre-requisite: EM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If there are latent variables, the set of which is denoted by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dirty="0"/>
                  <a:t>, in samples, how to estimate parameters in a generative model?</a:t>
                </a:r>
              </a:p>
              <a:p>
                <a:r>
                  <a:rPr lang="en-US" altLang="zh-CN" dirty="0"/>
                  <a:t>The objective function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Example: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Given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dirty="0"/>
                  <a:t> (but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observed)</a:t>
                </a:r>
              </a:p>
              <a:p>
                <a:r>
                  <a:rPr lang="en-US" altLang="zh-CN" dirty="0"/>
                  <a:t>Find maximum likelihood estimates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437648" y="2244459"/>
                <a:ext cx="33989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648" y="2244459"/>
                <a:ext cx="3398943" cy="369332"/>
              </a:xfrm>
              <a:prstGeom prst="rect">
                <a:avLst/>
              </a:prstGeom>
              <a:blipFill>
                <a:blip r:embed="rId3"/>
                <a:stretch>
                  <a:fillRect l="-1792" r="-2509" b="-34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4404445" y="3105174"/>
                <a:ext cx="3802323" cy="189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sz="2400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=1~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lang="en-US" altLang="zh-CN" sz="2400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=2~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445" y="3105174"/>
                <a:ext cx="3802323" cy="1891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005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Pre-requisite: EM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EM basic idea: if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dirty="0"/>
                  <a:t> were known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two easy-to-solve separate ML problems</a:t>
                </a:r>
              </a:p>
              <a:p>
                <a:r>
                  <a:rPr lang="en-US" altLang="zh-CN" dirty="0"/>
                  <a:t>EM iterates over</a:t>
                </a:r>
              </a:p>
              <a:p>
                <a:pPr lvl="1"/>
                <a:r>
                  <a:rPr lang="en-US" altLang="zh-CN" b="1" dirty="0"/>
                  <a:t>E-step</a:t>
                </a:r>
                <a:r>
                  <a:rPr lang="en-US" altLang="zh-CN" dirty="0"/>
                  <a:t>: For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fill in missing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according to what is most likely given the current model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b="1" dirty="0"/>
                  <a:t>M-step</a:t>
                </a:r>
                <a:r>
                  <a:rPr lang="en-US" altLang="zh-CN" dirty="0"/>
                  <a:t>: run ML for completed data, which gives new model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altLang="zh-CN" dirty="0"/>
              </a:p>
              <a:p>
                <a:pPr lvl="1"/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6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Pre-requisite: EM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EM solves a Maximum Likelihood problem of the form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dirty="0"/>
                  <a:t>: parameters of the probabilistic model we try to find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dirty="0"/>
                  <a:t>: unobserved variables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: observed variables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7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537372" y="1292769"/>
                <a:ext cx="3119637" cy="862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372" y="1292769"/>
                <a:ext cx="3119637" cy="862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799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Pre-requisite: EM algorithm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111830" y="955392"/>
                <a:ext cx="7287893" cy="509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≥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/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−</m:t>
                      </m:r>
                      <m:nary>
                        <m:nary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30" y="955392"/>
                <a:ext cx="7287893" cy="50949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2111830" y="4210457"/>
            <a:ext cx="2885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Jensen’s Inequality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4996918" y="3611702"/>
            <a:ext cx="536028" cy="582989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4288640" y="3903196"/>
            <a:ext cx="708278" cy="3072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883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Pre-requisite: EM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endParaRPr lang="en-US" altLang="zh-CN" sz="1800" dirty="0"/>
              </a:p>
              <a:p>
                <a:endParaRPr lang="en-US" altLang="zh-CN" sz="1800" dirty="0"/>
              </a:p>
              <a:p>
                <a:endParaRPr lang="en-US" altLang="zh-CN" dirty="0"/>
              </a:p>
              <a:p>
                <a:r>
                  <a:rPr lang="en-US" altLang="zh-CN" dirty="0"/>
                  <a:t>Jensen’s Inequality: equality holds when                                             is an affine function</a:t>
                </a:r>
              </a:p>
              <a:p>
                <a:r>
                  <a:rPr lang="en-US" altLang="zh-CN" dirty="0"/>
                  <a:t>This is achieved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r="-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005847" y="2169623"/>
                <a:ext cx="2713692" cy="782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847" y="2169623"/>
                <a:ext cx="2713692" cy="7822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982981" y="796833"/>
                <a:ext cx="10278291" cy="953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/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nary>
                        </m:e>
                      </m:func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1" y="796833"/>
                <a:ext cx="10278291" cy="9531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圆角矩形 7">
            <a:extLst>
              <a:ext uri="{FF2B5EF4-FFF2-40B4-BE49-F238E27FC236}">
                <a16:creationId xmlns:a16="http://schemas.microsoft.com/office/drawing/2014/main" id="{726EEE2F-AA2E-46A5-AE2C-F54B9B9F6CB4}"/>
              </a:ext>
            </a:extLst>
          </p:cNvPr>
          <p:cNvSpPr/>
          <p:nvPr/>
        </p:nvSpPr>
        <p:spPr>
          <a:xfrm>
            <a:off x="2018277" y="4156370"/>
            <a:ext cx="8492639" cy="2258291"/>
          </a:xfrm>
          <a:prstGeom prst="roundRect">
            <a:avLst>
              <a:gd name="adj" fmla="val 11557"/>
            </a:avLst>
          </a:prstGeom>
          <a:solidFill>
            <a:srgbClr val="FBE6C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5B1DD66-8FAB-47BD-8736-B5A8011BF79F}"/>
                  </a:ext>
                </a:extLst>
              </p:cNvPr>
              <p:cNvSpPr txBox="1"/>
              <p:nvPr/>
            </p:nvSpPr>
            <p:spPr>
              <a:xfrm>
                <a:off x="2271773" y="4387641"/>
                <a:ext cx="7985646" cy="1795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EM Algorithm: Iterate</a:t>
                </a:r>
              </a:p>
              <a:p>
                <a:pPr marL="9144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1. E-step: Compute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9144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2. M-step: Compute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CN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/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5B1DD66-8FAB-47BD-8736-B5A8011BF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773" y="4387641"/>
                <a:ext cx="7985646" cy="1795748"/>
              </a:xfrm>
              <a:prstGeom prst="rect">
                <a:avLst/>
              </a:prstGeom>
              <a:blipFill>
                <a:blip r:embed="rId5"/>
                <a:stretch>
                  <a:fillRect l="-76" t="-4762" b="-1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573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8326F5-FEDC-4D09-93A7-DFA9F239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Pre-requisite: EM algorithm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D75BB4-58FC-48B0-B1BF-B6E43A8B6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E978F5-9F35-4463-B2AC-358FD5B1A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8/20/2016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7B2417-F889-4AEB-8239-D986A2827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Pattern recognition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A9EF79-9D86-4BAE-8049-F32089D7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7" name="Picture 2" descr="_images/EMAlgorithm_19_0.png">
            <a:extLst>
              <a:ext uri="{FF2B5EF4-FFF2-40B4-BE49-F238E27FC236}">
                <a16:creationId xmlns:a16="http://schemas.microsoft.com/office/drawing/2014/main" id="{1CC7EDED-60BA-4BA2-AF11-17AA24012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97" y="876240"/>
            <a:ext cx="6775259" cy="552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120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Gaussian mixture model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E-step: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M-step: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8/20/2016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346961" y="1524001"/>
                <a:ext cx="7578164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961" y="1524001"/>
                <a:ext cx="7578164" cy="910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712270" y="4484624"/>
                <a:ext cx="6837128" cy="1087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𝛍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𝑗𝑖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400"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nary>
                        </m:e>
                      </m:func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𝛍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𝛍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270" y="4484624"/>
                <a:ext cx="6837128" cy="1087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6396891" y="2133600"/>
                <a:ext cx="3035831" cy="1260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891" y="2133600"/>
                <a:ext cx="3035831" cy="1260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673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, there are two constraints: 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zh-CN" dirty="0"/>
                  <a:t>; 2)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b="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en-US" altLang="zh-CN" dirty="0"/>
                  <a:t>Construct a Lagrange function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8/20/2016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847567" y="1828801"/>
                <a:ext cx="4372864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567" y="1828801"/>
                <a:ext cx="4372864" cy="1189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667001" y="3398674"/>
                <a:ext cx="3652347" cy="810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=0⇒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1" y="3398674"/>
                <a:ext cx="3652347" cy="8107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093578" y="4590240"/>
                <a:ext cx="12285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578" y="4590240"/>
                <a:ext cx="122854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095268" y="3602904"/>
                <a:ext cx="2966132" cy="1459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268" y="3602904"/>
                <a:ext cx="2966132" cy="1459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793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{(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)|1≤</m:t>
                    </m:r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maximize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𝐿𝐿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Similarly,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8/20/2016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945698" y="5105400"/>
                <a:ext cx="5788957" cy="984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698" y="5105400"/>
                <a:ext cx="5788957" cy="984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998422" y="3304658"/>
                <a:ext cx="2405530" cy="876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422" y="3304658"/>
                <a:ext cx="2405530" cy="8760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778730" y="1600201"/>
                <a:ext cx="6122895" cy="810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=0⇒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nary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func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730" y="1600201"/>
                <a:ext cx="6122895" cy="8107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3962400" y="2407389"/>
                <a:ext cx="4664162" cy="810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nary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func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407389"/>
                <a:ext cx="4664162" cy="8107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2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Background: </a:t>
            </a:r>
            <a:r>
              <a:rPr lang="en-US" altLang="zh-CN" dirty="0" err="1"/>
              <a:t>cdf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Consider a real valued random variable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Cumulative distribution function (</a:t>
                </a:r>
                <a:r>
                  <a:rPr lang="en-US" altLang="zh-CN" dirty="0" err="1"/>
                  <a:t>cdf</a:t>
                </a:r>
                <a:r>
                  <a:rPr lang="en-US" altLang="zh-CN" dirty="0"/>
                  <a:t>)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for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 lvl="1"/>
                <a:endParaRPr lang="en-US" altLang="zh-CN" dirty="0"/>
              </a:p>
              <a:p>
                <a:pPr lvl="1"/>
                <a:r>
                  <a:rPr lang="en-US" altLang="zh-CN" dirty="0"/>
                  <a:t>To obtain the probability of falling in an interval we can do the following: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011361" y="1720333"/>
                <a:ext cx="22389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361" y="1720333"/>
                <a:ext cx="2238946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903044" y="2736334"/>
                <a:ext cx="4455579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                            =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044" y="2736334"/>
                <a:ext cx="4455579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447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EM algorithm in GMM</a:t>
                </a:r>
              </a:p>
              <a:p>
                <a:r>
                  <a:rPr lang="en-US" altLang="zh-CN" dirty="0"/>
                  <a:t>E step:</a:t>
                </a:r>
              </a:p>
              <a:p>
                <a:pPr lvl="1"/>
                <a:r>
                  <a:rPr lang="en-US" altLang="zh-CN" dirty="0"/>
                  <a:t>Compute posterior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US" altLang="zh-CN" dirty="0"/>
                  <a:t> using current parameters</a:t>
                </a:r>
              </a:p>
              <a:p>
                <a:r>
                  <a:rPr lang="en-US" altLang="zh-CN" dirty="0"/>
                  <a:t>M step:</a:t>
                </a:r>
              </a:p>
              <a:p>
                <a:pPr lvl="1"/>
                <a:r>
                  <a:rPr lang="en-US" altLang="zh-CN" dirty="0"/>
                  <a:t>Update parameters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{(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8/20/2016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00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30" y="1377110"/>
            <a:ext cx="8004265" cy="4502399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8/20/2016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972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Soft assignment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We can view the EM algorithm as estimating “soft counts” for the data points, based on the component occupation probabilities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We can imagine this as assigning data points to component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 weighted by the component occupation probability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Estimate the mean, variance and prior probabilities as: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5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42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503605" y="1620982"/>
                <a:ext cx="2546851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i="1" dirty="0" err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dirty="0" err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605" y="1620982"/>
                <a:ext cx="2546851" cy="10384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120062" y="4251583"/>
                <a:ext cx="7780400" cy="2573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altLang="zh-CN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Sup>
                            <m:sSubSupPr>
                              <m:ctrlP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altLang="zh-CN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CN" sz="2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CN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400" b="1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CN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400" b="1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bSup>
                            <m:sSubSup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062" y="4251583"/>
                <a:ext cx="7780400" cy="25733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788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Comments on GMMs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GMMs trained using the EM algorithm are able to self organize to fit a data set</a:t>
            </a:r>
          </a:p>
          <a:p>
            <a:r>
              <a:rPr lang="en-US" altLang="zh-CN" dirty="0"/>
              <a:t>Individual components take responsibility for parts of the data set (probabilistically)</a:t>
            </a:r>
          </a:p>
          <a:p>
            <a:r>
              <a:rPr lang="en-US" altLang="zh-CN" dirty="0"/>
              <a:t>Soft assignment to components not hard assignment “soft clustering”</a:t>
            </a:r>
          </a:p>
          <a:p>
            <a:r>
              <a:rPr lang="en-US" altLang="zh-CN" dirty="0"/>
              <a:t>GMMs scale very well</a:t>
            </a:r>
          </a:p>
          <a:p>
            <a:pPr lvl="1"/>
            <a:r>
              <a:rPr lang="en-US" altLang="zh-CN" dirty="0"/>
              <a:t>e.g.: large speech recognition systems can have 30,000 GMMs, each with 32 components: sometimes 1 million Gaussian components!! And the parameters all estimated from (a lot of) data by EM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08885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HMMs with Gaussian observation probabilities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We can use a Gaussian distribution to model the observation probability: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We need to estimate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 for each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 . Use the EM algorithm to weight each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by the occupation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dirty="0"/>
                  <a:t>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And likewise for the covariance matrices: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44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962400" y="1440872"/>
                <a:ext cx="2728567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440872"/>
                <a:ext cx="2728567" cy="399084"/>
              </a:xfrm>
              <a:prstGeom prst="rect">
                <a:avLst/>
              </a:prstGeom>
              <a:blipFill>
                <a:blip r:embed="rId3"/>
                <a:stretch>
                  <a:fillRect l="-2455" r="-357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609635" y="2866018"/>
                <a:ext cx="2253117" cy="1059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dirty="0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635" y="2866018"/>
                <a:ext cx="2253117" cy="10596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861490" y="4812984"/>
                <a:ext cx="4648067" cy="11033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dirty="0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400" b="1" i="1" dirty="0" smtClean="0">
                                              <a:latin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 dirty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 dirty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CN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400" b="1" i="1" dirty="0">
                                                  <a:latin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zh-CN" sz="2400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490" y="4812984"/>
                <a:ext cx="4648067" cy="11033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4345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Extension to Gaussian mixture model (GMM)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assumption of a Gaussian distribution at each state is very strong; in practice the acoustic feature vectors associated with a state may be strongly non-Gaussian</a:t>
                </a:r>
              </a:p>
              <a:p>
                <a:r>
                  <a:rPr lang="en-US" altLang="zh-CN" dirty="0"/>
                  <a:t>In this case a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-component Gaussian mixture model is an appropriate density function: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Given enough components, this family of functions can model any distribution.</a:t>
                </a:r>
              </a:p>
              <a:p>
                <a:r>
                  <a:rPr lang="en-US" altLang="zh-CN" dirty="0"/>
                  <a:t>Train using the EM algorithm again, in which the component occupation probabilities are estimated along with the state occupation probabilities in the E-step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1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45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088334" y="2438399"/>
                <a:ext cx="5513689" cy="1045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34" y="2438399"/>
                <a:ext cx="5513689" cy="10459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826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 training of HMM/GMM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Rather than estimating the state-time alignment, we estimate the component/state-time alignment, and component-state occupation probabilities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𝑗𝑚</m:t>
                        </m:r>
                      </m:sup>
                    </m:sSubSup>
                  </m:oMath>
                </a14:m>
                <a:r>
                  <a:rPr lang="en-US" altLang="zh-CN" dirty="0"/>
                  <a:t>: the probability of occupying mixture component m of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 at time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Re-estimate the parameters of component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 of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 as follows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The mixture coefficients are re-estimated in a similar way to transition probabilities: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46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866296" y="2615575"/>
                <a:ext cx="5472652" cy="2070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𝑗𝑚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dirty="0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𝑗𝑚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𝑗𝑚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dirty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400" b="1" i="1" dirty="0">
                                              <a:latin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 dirty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 dirty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CN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400" b="1" i="1" dirty="0">
                                                  <a:latin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zh-CN" sz="2400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𝑗𝑚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296" y="2615575"/>
                <a:ext cx="5472652" cy="20706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437101" y="5493856"/>
                <a:ext cx="3010440" cy="967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𝑗𝑚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𝑗𝑚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altLang="zh-CN" sz="24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24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CN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𝑗𝑚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101" y="5493856"/>
                <a:ext cx="3010440" cy="9673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9854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Doing the computation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forward, backward and Viterbi recursions result in a long sequence of probabilities being multiplied</a:t>
            </a:r>
          </a:p>
          <a:p>
            <a:r>
              <a:rPr lang="en-US" altLang="zh-CN" dirty="0"/>
              <a:t>This can cause floating point underflow problems In practice computations are performed in the log domain (in which multiplies become adds)</a:t>
            </a:r>
          </a:p>
          <a:p>
            <a:r>
              <a:rPr lang="en-US" altLang="zh-CN" dirty="0"/>
              <a:t>Working in the log domain also avoids needing to perform the exponentiation when computing Gaussians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149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Background: </a:t>
            </a:r>
            <a:r>
              <a:rPr lang="en-US" altLang="zh-CN" dirty="0" err="1"/>
              <a:t>cdf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rate of change of the </a:t>
                </a:r>
                <a:r>
                  <a:rPr lang="en-US" altLang="zh-CN" dirty="0" err="1"/>
                  <a:t>cdf</a:t>
                </a:r>
                <a:r>
                  <a:rPr lang="en-US" altLang="zh-CN" dirty="0"/>
                  <a:t> gives us the probability density function (pdf),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is </a:t>
                </a:r>
                <a:r>
                  <a:rPr lang="en-US" altLang="zh-CN" b="1" dirty="0"/>
                  <a:t>not</a:t>
                </a:r>
                <a:r>
                  <a:rPr lang="en-US" altLang="zh-CN" dirty="0"/>
                  <a:t> the probability that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has value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. But the pdf is proportional to the probability that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lies in a small interval centered on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Notation: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for pdf,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CN" dirty="0"/>
                  <a:t> for probability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7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832018" y="1400629"/>
                <a:ext cx="3223511" cy="14993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CN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018" y="1400629"/>
                <a:ext cx="3223511" cy="14993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08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Gaussian distribution (univariate)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The Gaussian (or Normal) distribution is the most common (and easily analyzed) continuous distribution</a:t>
                </a:r>
              </a:p>
              <a:p>
                <a:r>
                  <a:rPr lang="en-US" altLang="zh-CN" dirty="0"/>
                  <a:t>It is also a reasonable model in many situations (the famous “bell curve”)</a:t>
                </a:r>
              </a:p>
              <a:p>
                <a:r>
                  <a:rPr lang="en-US" altLang="zh-CN" dirty="0"/>
                  <a:t>If a (scalar) variable has a Gaussian distribution, then it has a probability density function with this form: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The Gaussian is described by two parameters:</a:t>
                </a:r>
              </a:p>
              <a:p>
                <a:pPr lvl="1"/>
                <a:r>
                  <a:rPr lang="en-US" altLang="zh-CN" dirty="0"/>
                  <a:t>the mean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 (location)</a:t>
                </a:r>
              </a:p>
              <a:p>
                <a:pPr lvl="1"/>
                <a:r>
                  <a:rPr lang="en-US" altLang="zh-CN" dirty="0"/>
                  <a:t>the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 (dispersion)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250045" y="3167873"/>
                <a:ext cx="5650521" cy="822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045" y="3167873"/>
                <a:ext cx="5650521" cy="8224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92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Plot of Gaussian distribution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Gaussians have the same shape, with the location controlled by the mean, and the spread controlled by the variance</a:t>
                </a:r>
              </a:p>
              <a:p>
                <a:r>
                  <a:rPr lang="en-US" altLang="zh-CN" dirty="0"/>
                  <a:t>One-dimensional Gaussian with zero mean and unit variance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=0, 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):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019" y="2293256"/>
            <a:ext cx="6067627" cy="45316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4528457" y="2843483"/>
                <a:ext cx="1117600" cy="5225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7" y="2843483"/>
                <a:ext cx="1117600" cy="522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68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Properties of the Gaussian distribution</a:t>
            </a:r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020" y="2293257"/>
            <a:ext cx="6067627" cy="4531659"/>
          </a:xfr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115891" y="1295529"/>
                <a:ext cx="4029886" cy="822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891" y="1295529"/>
                <a:ext cx="4029886" cy="8224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4528457" y="2843483"/>
                <a:ext cx="1117600" cy="5225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7" y="2843483"/>
                <a:ext cx="1117600" cy="522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6843486" y="4036571"/>
                <a:ext cx="1117600" cy="5225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486" y="4036571"/>
                <a:ext cx="1117600" cy="522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7391391" y="5370961"/>
                <a:ext cx="1117600" cy="5225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391" y="5370961"/>
                <a:ext cx="1117600" cy="522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627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Parameter estimation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Estimate mean and variance parameters of a Gaussian from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Use the following as the estimates: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248618" y="2242456"/>
                <a:ext cx="2791790" cy="2076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618" y="2242456"/>
                <a:ext cx="2791790" cy="20768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67490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F8E2CEDC-0980-4B0E-8298-101051342058}" vid="{9EBC82F2-6DA7-4229-ABAA-8A09377D7A8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34563</TotalTime>
  <Words>2445</Words>
  <Application>Microsoft Office PowerPoint</Application>
  <PresentationFormat>宽屏</PresentationFormat>
  <Paragraphs>428</Paragraphs>
  <Slides>47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8" baseType="lpstr">
      <vt:lpstr>Microsoft Yahei</vt:lpstr>
      <vt:lpstr>新細明體</vt:lpstr>
      <vt:lpstr>等线</vt:lpstr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主题1</vt:lpstr>
      <vt:lpstr>Gaussian Mixture Models</vt:lpstr>
      <vt:lpstr>Content</vt:lpstr>
      <vt:lpstr>Content</vt:lpstr>
      <vt:lpstr>Background: cdf</vt:lpstr>
      <vt:lpstr>Background: cdf</vt:lpstr>
      <vt:lpstr>The Gaussian distribution (univariate)</vt:lpstr>
      <vt:lpstr>Plot of Gaussian distribution</vt:lpstr>
      <vt:lpstr>Properties of the Gaussian distribution</vt:lpstr>
      <vt:lpstr>Parameter estimation</vt:lpstr>
      <vt:lpstr>Exercise – maximum likelihood estimation (MLE)</vt:lpstr>
      <vt:lpstr>The multivariate Gaussian distribution</vt:lpstr>
      <vt:lpstr>Covariance matrix</vt:lpstr>
      <vt:lpstr>Spherical Gaussian</vt:lpstr>
      <vt:lpstr>Diagonal Covariance Gaussian</vt:lpstr>
      <vt:lpstr>Full covariance Gaussian</vt:lpstr>
      <vt:lpstr>Parameter estimation of a multivariate Gaussian distribution</vt:lpstr>
      <vt:lpstr>Example data</vt:lpstr>
      <vt:lpstr>Maximum likelihood fit to a Gaussian</vt:lpstr>
      <vt:lpstr>Data in clusters (example 1)</vt:lpstr>
      <vt:lpstr>Example 1 fit by a Gaussian</vt:lpstr>
      <vt:lpstr>Cluster using Gaussian mixture model </vt:lpstr>
      <vt:lpstr>Cluster using Gaussian mixture model </vt:lpstr>
      <vt:lpstr>Cluster using Gaussian mixture model </vt:lpstr>
      <vt:lpstr>Cluster using Gaussian mixture model </vt:lpstr>
      <vt:lpstr>Gaussian mixture model</vt:lpstr>
      <vt:lpstr>Gaussian mixture model</vt:lpstr>
      <vt:lpstr>Gaussian mixture model</vt:lpstr>
      <vt:lpstr>The expected value of a function</vt:lpstr>
      <vt:lpstr>Pre-requisite: Jensen’s inequality</vt:lpstr>
      <vt:lpstr>Pre-requisite: Jensen’s inequality</vt:lpstr>
      <vt:lpstr>Pre-requisite: EM algorithm</vt:lpstr>
      <vt:lpstr>Pre-requisite: EM algorithm</vt:lpstr>
      <vt:lpstr>Pre-requisite: EM algorithm</vt:lpstr>
      <vt:lpstr>Pre-requisite: EM algorithm</vt:lpstr>
      <vt:lpstr>Pre-requisite: EM algorithm</vt:lpstr>
      <vt:lpstr>Pre-requisite: EM algorithm</vt:lpstr>
      <vt:lpstr>Gaussian mixture model </vt:lpstr>
      <vt:lpstr>Cluster using Gaussian mixture model </vt:lpstr>
      <vt:lpstr>Cluster using Gaussian mixture model </vt:lpstr>
      <vt:lpstr>Cluster using Gaussian mixture model </vt:lpstr>
      <vt:lpstr>Cluster using Gaussian mixture model </vt:lpstr>
      <vt:lpstr>Soft assignment</vt:lpstr>
      <vt:lpstr>Comments on GMMs</vt:lpstr>
      <vt:lpstr>HMMs with Gaussian observation probabilities</vt:lpstr>
      <vt:lpstr>Extension to Gaussian mixture model (GMM)</vt:lpstr>
      <vt:lpstr>EM training of HMM/GMM</vt:lpstr>
      <vt:lpstr>Doing the computation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Voice Signals</dc:title>
  <dc:creator>Ying</dc:creator>
  <cp:lastModifiedBy>Ying SHEN</cp:lastModifiedBy>
  <cp:revision>900</cp:revision>
  <dcterms:created xsi:type="dcterms:W3CDTF">2020-07-30T07:48:25Z</dcterms:created>
  <dcterms:modified xsi:type="dcterms:W3CDTF">2021-12-09T00:47:30Z</dcterms:modified>
</cp:coreProperties>
</file>